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61" r:id="rId7"/>
    <p:sldId id="266" r:id="rId8"/>
    <p:sldId id="265"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68" d="100"/>
          <a:sy n="68" d="100"/>
        </p:scale>
        <p:origin x="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06FFE6-5BC8-4F63-960F-F37EFF08F791}"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FB4B5596-8C6E-47C3-BF2D-BA09510E8A83}">
      <dgm:prSet/>
      <dgm:spPr/>
      <dgm:t>
        <a:bodyPr/>
        <a:lstStyle/>
        <a:p>
          <a:r>
            <a:rPr lang="en-US" dirty="0"/>
            <a:t>Amazon is the leading marketplace for ecommerce. With millions of items for sale, and hundreds of thousands of kindle books, reviews for these become more important for consumers to make educated purchases.</a:t>
          </a:r>
        </a:p>
      </dgm:t>
    </dgm:pt>
    <dgm:pt modelId="{2014DCA1-FBEF-438D-8215-C1D232E3651C}" type="parTrans" cxnId="{383A812D-272C-4754-97B2-D91E2E56D4F9}">
      <dgm:prSet/>
      <dgm:spPr/>
      <dgm:t>
        <a:bodyPr/>
        <a:lstStyle/>
        <a:p>
          <a:endParaRPr lang="en-US"/>
        </a:p>
      </dgm:t>
    </dgm:pt>
    <dgm:pt modelId="{510317A8-F581-414F-9E0E-CEAB3BC0F2FA}" type="sibTrans" cxnId="{383A812D-272C-4754-97B2-D91E2E56D4F9}">
      <dgm:prSet/>
      <dgm:spPr/>
      <dgm:t>
        <a:bodyPr/>
        <a:lstStyle/>
        <a:p>
          <a:endParaRPr lang="en-US"/>
        </a:p>
      </dgm:t>
    </dgm:pt>
    <dgm:pt modelId="{D013AD00-AC17-42F1-A995-5AC0DC314905}">
      <dgm:prSet/>
      <dgm:spPr/>
      <dgm:t>
        <a:bodyPr/>
        <a:lstStyle/>
        <a:p>
          <a:r>
            <a:rPr lang="en-US" dirty="0"/>
            <a:t>Is it possible to create classification and topic models to categorize reviews by performing sentiment analysis?</a:t>
          </a:r>
        </a:p>
      </dgm:t>
    </dgm:pt>
    <dgm:pt modelId="{EF008DA8-6C4A-4548-82C6-7C36B6AC5E65}" type="parTrans" cxnId="{04387210-7553-4334-932D-E1B7AB0B86A8}">
      <dgm:prSet/>
      <dgm:spPr/>
      <dgm:t>
        <a:bodyPr/>
        <a:lstStyle/>
        <a:p>
          <a:endParaRPr lang="en-US"/>
        </a:p>
      </dgm:t>
    </dgm:pt>
    <dgm:pt modelId="{02DF68E6-097B-4A07-80E7-8047922792C8}" type="sibTrans" cxnId="{04387210-7553-4334-932D-E1B7AB0B86A8}">
      <dgm:prSet/>
      <dgm:spPr/>
      <dgm:t>
        <a:bodyPr/>
        <a:lstStyle/>
        <a:p>
          <a:endParaRPr lang="en-US"/>
        </a:p>
      </dgm:t>
    </dgm:pt>
    <dgm:pt modelId="{2406DDC4-CFD3-4B3C-9B40-113E5C5D9BF3}" type="pres">
      <dgm:prSet presAssocID="{1406FFE6-5BC8-4F63-960F-F37EFF08F791}" presName="Name0" presStyleCnt="0">
        <dgm:presLayoutVars>
          <dgm:dir/>
          <dgm:animLvl val="lvl"/>
          <dgm:resizeHandles val="exact"/>
        </dgm:presLayoutVars>
      </dgm:prSet>
      <dgm:spPr/>
    </dgm:pt>
    <dgm:pt modelId="{13632099-E37A-4EA0-8525-DC5C9E22343A}" type="pres">
      <dgm:prSet presAssocID="{D013AD00-AC17-42F1-A995-5AC0DC314905}" presName="boxAndChildren" presStyleCnt="0"/>
      <dgm:spPr/>
    </dgm:pt>
    <dgm:pt modelId="{8C38675D-E7D8-4705-9B22-E2F9BC55D70F}" type="pres">
      <dgm:prSet presAssocID="{D013AD00-AC17-42F1-A995-5AC0DC314905}" presName="parentTextBox" presStyleLbl="node1" presStyleIdx="0" presStyleCnt="2"/>
      <dgm:spPr/>
    </dgm:pt>
    <dgm:pt modelId="{03A8F4E0-7974-40A8-AD34-08F996102601}" type="pres">
      <dgm:prSet presAssocID="{510317A8-F581-414F-9E0E-CEAB3BC0F2FA}" presName="sp" presStyleCnt="0"/>
      <dgm:spPr/>
    </dgm:pt>
    <dgm:pt modelId="{E91124EA-3355-44E6-9CB9-890BEED06A1E}" type="pres">
      <dgm:prSet presAssocID="{FB4B5596-8C6E-47C3-BF2D-BA09510E8A83}" presName="arrowAndChildren" presStyleCnt="0"/>
      <dgm:spPr/>
    </dgm:pt>
    <dgm:pt modelId="{F37C5AB5-592F-4D94-B12D-8D5BA375DEB5}" type="pres">
      <dgm:prSet presAssocID="{FB4B5596-8C6E-47C3-BF2D-BA09510E8A83}" presName="parentTextArrow" presStyleLbl="node1" presStyleIdx="1" presStyleCnt="2"/>
      <dgm:spPr/>
    </dgm:pt>
  </dgm:ptLst>
  <dgm:cxnLst>
    <dgm:cxn modelId="{04387210-7553-4334-932D-E1B7AB0B86A8}" srcId="{1406FFE6-5BC8-4F63-960F-F37EFF08F791}" destId="{D013AD00-AC17-42F1-A995-5AC0DC314905}" srcOrd="1" destOrd="0" parTransId="{EF008DA8-6C4A-4548-82C6-7C36B6AC5E65}" sibTransId="{02DF68E6-097B-4A07-80E7-8047922792C8}"/>
    <dgm:cxn modelId="{46A4C817-C4CE-4A99-B219-6282182DC0CC}" type="presOf" srcId="{1406FFE6-5BC8-4F63-960F-F37EFF08F791}" destId="{2406DDC4-CFD3-4B3C-9B40-113E5C5D9BF3}" srcOrd="0" destOrd="0" presId="urn:microsoft.com/office/officeart/2005/8/layout/process4"/>
    <dgm:cxn modelId="{383A812D-272C-4754-97B2-D91E2E56D4F9}" srcId="{1406FFE6-5BC8-4F63-960F-F37EFF08F791}" destId="{FB4B5596-8C6E-47C3-BF2D-BA09510E8A83}" srcOrd="0" destOrd="0" parTransId="{2014DCA1-FBEF-438D-8215-C1D232E3651C}" sibTransId="{510317A8-F581-414F-9E0E-CEAB3BC0F2FA}"/>
    <dgm:cxn modelId="{F3421E3A-CB22-4BA5-9D22-D72FA032D08B}" type="presOf" srcId="{FB4B5596-8C6E-47C3-BF2D-BA09510E8A83}" destId="{F37C5AB5-592F-4D94-B12D-8D5BA375DEB5}" srcOrd="0" destOrd="0" presId="urn:microsoft.com/office/officeart/2005/8/layout/process4"/>
    <dgm:cxn modelId="{6EFCF2A6-3F41-4CEC-A268-36A8CD8D3786}" type="presOf" srcId="{D013AD00-AC17-42F1-A995-5AC0DC314905}" destId="{8C38675D-E7D8-4705-9B22-E2F9BC55D70F}" srcOrd="0" destOrd="0" presId="urn:microsoft.com/office/officeart/2005/8/layout/process4"/>
    <dgm:cxn modelId="{95AEA1FB-C333-4488-8094-D991E2CFB816}" type="presParOf" srcId="{2406DDC4-CFD3-4B3C-9B40-113E5C5D9BF3}" destId="{13632099-E37A-4EA0-8525-DC5C9E22343A}" srcOrd="0" destOrd="0" presId="urn:microsoft.com/office/officeart/2005/8/layout/process4"/>
    <dgm:cxn modelId="{4847804C-7F6D-417F-AEAF-84DEC4A23B18}" type="presParOf" srcId="{13632099-E37A-4EA0-8525-DC5C9E22343A}" destId="{8C38675D-E7D8-4705-9B22-E2F9BC55D70F}" srcOrd="0" destOrd="0" presId="urn:microsoft.com/office/officeart/2005/8/layout/process4"/>
    <dgm:cxn modelId="{60B35191-4DC0-40DB-92CD-6579E5296A1C}" type="presParOf" srcId="{2406DDC4-CFD3-4B3C-9B40-113E5C5D9BF3}" destId="{03A8F4E0-7974-40A8-AD34-08F996102601}" srcOrd="1" destOrd="0" presId="urn:microsoft.com/office/officeart/2005/8/layout/process4"/>
    <dgm:cxn modelId="{070E2243-5CA2-436B-A097-011DED7B7857}" type="presParOf" srcId="{2406DDC4-CFD3-4B3C-9B40-113E5C5D9BF3}" destId="{E91124EA-3355-44E6-9CB9-890BEED06A1E}" srcOrd="2" destOrd="0" presId="urn:microsoft.com/office/officeart/2005/8/layout/process4"/>
    <dgm:cxn modelId="{63474939-1C89-4C1E-89B5-77EEDF35D020}" type="presParOf" srcId="{E91124EA-3355-44E6-9CB9-890BEED06A1E}" destId="{F37C5AB5-592F-4D94-B12D-8D5BA375DEB5}"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8675D-E7D8-4705-9B22-E2F9BC55D70F}">
      <dsp:nvSpPr>
        <dsp:cNvPr id="0" name=""/>
        <dsp:cNvSpPr/>
      </dsp:nvSpPr>
      <dsp:spPr>
        <a:xfrm>
          <a:off x="0" y="2874421"/>
          <a:ext cx="5704764" cy="18859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Is it possible to create classification and topic models to categorize reviews by performing sentiment analysis?</a:t>
          </a:r>
        </a:p>
      </dsp:txBody>
      <dsp:txXfrm>
        <a:off x="0" y="2874421"/>
        <a:ext cx="5704764" cy="1885931"/>
      </dsp:txXfrm>
    </dsp:sp>
    <dsp:sp modelId="{F37C5AB5-592F-4D94-B12D-8D5BA375DEB5}">
      <dsp:nvSpPr>
        <dsp:cNvPr id="0" name=""/>
        <dsp:cNvSpPr/>
      </dsp:nvSpPr>
      <dsp:spPr>
        <a:xfrm rot="10800000">
          <a:off x="0" y="2147"/>
          <a:ext cx="5704764" cy="2900562"/>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Amazon is the leading marketplace for ecommerce. With millions of items for sale, and hundreds of thousands of kindle books, reviews for these become more important for consumers to make educated purchases.</a:t>
          </a:r>
        </a:p>
      </dsp:txBody>
      <dsp:txXfrm rot="10800000">
        <a:off x="0" y="2147"/>
        <a:ext cx="5704764" cy="18846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6/27/2022</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377062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6/27/2022</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95002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6/27/2022</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83608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6/27/2022</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786925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6/27/2022</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624130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6/27/2022</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5597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6/27/2022</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80392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6/27/2022</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82668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6/27/2022</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348041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6/27/2022</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3154758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6/27/2022</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61216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6/27/2022</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0133889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B7826C-F813-479D-B927-0880604F7BAC}"/>
              </a:ext>
            </a:extLst>
          </p:cNvPr>
          <p:cNvSpPr>
            <a:spLocks noGrp="1"/>
          </p:cNvSpPr>
          <p:nvPr>
            <p:ph type="ctrTitle"/>
          </p:nvPr>
        </p:nvSpPr>
        <p:spPr>
          <a:xfrm>
            <a:off x="7587182" y="893935"/>
            <a:ext cx="3756670" cy="3339390"/>
          </a:xfrm>
        </p:spPr>
        <p:txBody>
          <a:bodyPr anchor="b">
            <a:normAutofit fontScale="90000"/>
          </a:bodyPr>
          <a:lstStyle/>
          <a:p>
            <a:r>
              <a:rPr lang="en-US" sz="5600" dirty="0"/>
              <a:t>Text Analysis Amazon Kindle Reviews </a:t>
            </a:r>
          </a:p>
        </p:txBody>
      </p:sp>
      <p:sp>
        <p:nvSpPr>
          <p:cNvPr id="3" name="Subtitle 2">
            <a:extLst>
              <a:ext uri="{FF2B5EF4-FFF2-40B4-BE49-F238E27FC236}">
                <a16:creationId xmlns:a16="http://schemas.microsoft.com/office/drawing/2014/main" id="{C03AFE39-7B8B-4A94-AD3D-F2271715BB44}"/>
              </a:ext>
            </a:extLst>
          </p:cNvPr>
          <p:cNvSpPr>
            <a:spLocks noGrp="1"/>
          </p:cNvSpPr>
          <p:nvPr>
            <p:ph type="subTitle" idx="1"/>
          </p:nvPr>
        </p:nvSpPr>
        <p:spPr>
          <a:xfrm>
            <a:off x="7587181" y="4382814"/>
            <a:ext cx="3756669" cy="1403837"/>
          </a:xfrm>
        </p:spPr>
        <p:txBody>
          <a:bodyPr anchor="t">
            <a:normAutofit/>
          </a:bodyPr>
          <a:lstStyle/>
          <a:p>
            <a:r>
              <a:rPr lang="en-US" dirty="0"/>
              <a:t>Project By: Juliet Sieland-Harris, Tristan Demond, Jack McCullers</a:t>
            </a:r>
          </a:p>
        </p:txBody>
      </p:sp>
      <p:pic>
        <p:nvPicPr>
          <p:cNvPr id="4" name="Picture 3">
            <a:extLst>
              <a:ext uri="{FF2B5EF4-FFF2-40B4-BE49-F238E27FC236}">
                <a16:creationId xmlns:a16="http://schemas.microsoft.com/office/drawing/2014/main" id="{4B95BD80-127E-DB49-551C-4B3BEA2E63C5}"/>
              </a:ext>
            </a:extLst>
          </p:cNvPr>
          <p:cNvPicPr>
            <a:picLocks noChangeAspect="1"/>
          </p:cNvPicPr>
          <p:nvPr/>
        </p:nvPicPr>
        <p:blipFill rotWithShape="1">
          <a:blip r:embed="rId4"/>
          <a:srcRect t="2181" r="-2" b="1261"/>
          <a:stretch/>
        </p:blipFill>
        <p:spPr>
          <a:xfrm>
            <a:off x="20" y="10"/>
            <a:ext cx="7102529" cy="6857990"/>
          </a:xfrm>
          <a:prstGeom prst="rect">
            <a:avLst/>
          </a:prstGeom>
        </p:spPr>
      </p:pic>
      <p:sp>
        <p:nvSpPr>
          <p:cNvPr id="94"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Recorded Sound">
            <a:hlinkClick r:id="" action="ppaction://media"/>
            <a:extLst>
              <a:ext uri="{FF2B5EF4-FFF2-40B4-BE49-F238E27FC236}">
                <a16:creationId xmlns:a16="http://schemas.microsoft.com/office/drawing/2014/main" id="{E185A0F9-514B-B424-775C-E42901F5E4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2000" y="6488970"/>
            <a:ext cx="487363" cy="487363"/>
          </a:xfrm>
          <a:prstGeom prst="rect">
            <a:avLst/>
          </a:prstGeom>
        </p:spPr>
      </p:pic>
    </p:spTree>
    <p:extLst>
      <p:ext uri="{BB962C8B-B14F-4D97-AF65-F5344CB8AC3E}">
        <p14:creationId xmlns:p14="http://schemas.microsoft.com/office/powerpoint/2010/main" val="2081979279"/>
      </p:ext>
    </p:extLst>
  </p:cSld>
  <p:clrMapOvr>
    <a:masterClrMapping/>
  </p:clrMapOvr>
  <mc:AlternateContent xmlns:mc="http://schemas.openxmlformats.org/markup-compatibility/2006" xmlns:p14="http://schemas.microsoft.com/office/powerpoint/2010/main">
    <mc:Choice Requires="p14">
      <p:transition spd="slow" p14:dur="2000" advTm="13570"/>
    </mc:Choice>
    <mc:Fallback xmlns="">
      <p:transition spd="slow" advTm="13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B9CCF0-FDC8-4563-ADE4-F400B6BD1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79318"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90719-E475-4A63-B01A-A910C2F1F2F7}"/>
              </a:ext>
            </a:extLst>
          </p:cNvPr>
          <p:cNvSpPr>
            <a:spLocks noGrp="1"/>
          </p:cNvSpPr>
          <p:nvPr>
            <p:ph type="title"/>
          </p:nvPr>
        </p:nvSpPr>
        <p:spPr>
          <a:xfrm>
            <a:off x="758952" y="758952"/>
            <a:ext cx="3831336" cy="4754880"/>
          </a:xfrm>
        </p:spPr>
        <p:txBody>
          <a:bodyPr anchor="ctr">
            <a:normAutofit/>
          </a:bodyPr>
          <a:lstStyle/>
          <a:p>
            <a:r>
              <a:rPr lang="en-US" sz="5600">
                <a:solidFill>
                  <a:schemeClr val="bg1"/>
                </a:solidFill>
              </a:rPr>
              <a:t>Introduction / Problem Statement</a:t>
            </a:r>
          </a:p>
        </p:txBody>
      </p:sp>
      <p:sp>
        <p:nvSpPr>
          <p:cNvPr id="1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5" name="Content Placeholder 2">
            <a:extLst>
              <a:ext uri="{FF2B5EF4-FFF2-40B4-BE49-F238E27FC236}">
                <a16:creationId xmlns:a16="http://schemas.microsoft.com/office/drawing/2014/main" id="{83A8E15A-5CBA-4C5D-BD5F-553197217D89}"/>
              </a:ext>
            </a:extLst>
          </p:cNvPr>
          <p:cNvGraphicFramePr>
            <a:graphicFrameLocks noGrp="1"/>
          </p:cNvGraphicFramePr>
          <p:nvPr>
            <p:ph idx="1"/>
            <p:extLst>
              <p:ext uri="{D42A27DB-BD31-4B8C-83A1-F6EECF244321}">
                <p14:modId xmlns:p14="http://schemas.microsoft.com/office/powerpoint/2010/main" val="4166337864"/>
              </p:ext>
            </p:extLst>
          </p:nvPr>
        </p:nvGraphicFramePr>
        <p:xfrm>
          <a:off x="5725236" y="758825"/>
          <a:ext cx="5704764" cy="4762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A29275B0-ED0A-B42F-0718-F829E918675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221277" y="6403294"/>
            <a:ext cx="487363" cy="487363"/>
          </a:xfrm>
          <a:prstGeom prst="rect">
            <a:avLst/>
          </a:prstGeom>
        </p:spPr>
      </p:pic>
    </p:spTree>
    <p:extLst>
      <p:ext uri="{BB962C8B-B14F-4D97-AF65-F5344CB8AC3E}">
        <p14:creationId xmlns:p14="http://schemas.microsoft.com/office/powerpoint/2010/main" val="2441691698"/>
      </p:ext>
    </p:extLst>
  </p:cSld>
  <p:clrMapOvr>
    <a:masterClrMapping/>
  </p:clrMapOvr>
  <mc:AlternateContent xmlns:mc="http://schemas.openxmlformats.org/markup-compatibility/2006" xmlns:p14="http://schemas.microsoft.com/office/powerpoint/2010/main">
    <mc:Choice Requires="p14">
      <p:transition spd="slow" p14:dur="2000" advTm="29429"/>
    </mc:Choice>
    <mc:Fallback xmlns="">
      <p:transition spd="slow" advTm="29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47F552-4CE0-47E5-BA36-8272AA0B0606}"/>
              </a:ext>
            </a:extLst>
          </p:cNvPr>
          <p:cNvSpPr>
            <a:spLocks noGrp="1"/>
          </p:cNvSpPr>
          <p:nvPr>
            <p:ph type="title"/>
          </p:nvPr>
        </p:nvSpPr>
        <p:spPr>
          <a:xfrm>
            <a:off x="758952" y="758953"/>
            <a:ext cx="3831336" cy="2861326"/>
          </a:xfrm>
        </p:spPr>
        <p:txBody>
          <a:bodyPr/>
          <a:lstStyle/>
          <a:p>
            <a:r>
              <a:rPr lang="en-US" dirty="0"/>
              <a:t>Data Exploration</a:t>
            </a:r>
          </a:p>
        </p:txBody>
      </p:sp>
      <p:sp>
        <p:nvSpPr>
          <p:cNvPr id="5" name="Content Placeholder 4">
            <a:extLst>
              <a:ext uri="{FF2B5EF4-FFF2-40B4-BE49-F238E27FC236}">
                <a16:creationId xmlns:a16="http://schemas.microsoft.com/office/drawing/2014/main" id="{D31B3B46-8F2E-46EC-82D0-91B10E72E1F1}"/>
              </a:ext>
            </a:extLst>
          </p:cNvPr>
          <p:cNvSpPr>
            <a:spLocks noGrp="1"/>
          </p:cNvSpPr>
          <p:nvPr>
            <p:ph idx="1"/>
          </p:nvPr>
        </p:nvSpPr>
        <p:spPr>
          <a:xfrm>
            <a:off x="5184648" y="758951"/>
            <a:ext cx="6245352" cy="5602519"/>
          </a:xfrm>
        </p:spPr>
        <p:txBody>
          <a:bodyPr>
            <a:normAutofit fontScale="92500" lnSpcReduction="20000"/>
          </a:bodyPr>
          <a:lstStyle/>
          <a:p>
            <a:r>
              <a:rPr lang="en-US" dirty="0"/>
              <a:t>Dataset: Amazon Kindle Reviews Dataset</a:t>
            </a:r>
          </a:p>
          <a:p>
            <a:endParaRPr lang="en-US" dirty="0"/>
          </a:p>
          <a:p>
            <a:r>
              <a:rPr lang="en-US" dirty="0"/>
              <a:t>12000 Unique Kindle Book Reviews </a:t>
            </a:r>
          </a:p>
          <a:p>
            <a:endParaRPr lang="en-US" dirty="0"/>
          </a:p>
          <a:p>
            <a:r>
              <a:rPr lang="en-US" dirty="0"/>
              <a:t>Columns:</a:t>
            </a:r>
          </a:p>
          <a:p>
            <a:pPr lvl="1"/>
            <a:r>
              <a:rPr lang="en-US" dirty="0"/>
              <a:t>Asin: unique ID of the product</a:t>
            </a:r>
          </a:p>
          <a:p>
            <a:pPr lvl="1"/>
            <a:r>
              <a:rPr lang="en-US" dirty="0"/>
              <a:t>Helpful: Either Yes (1) or No (0)</a:t>
            </a:r>
          </a:p>
          <a:p>
            <a:pPr lvl="1"/>
            <a:r>
              <a:rPr lang="en-US" dirty="0"/>
              <a:t>Rating: 1-5</a:t>
            </a:r>
          </a:p>
          <a:p>
            <a:pPr lvl="1"/>
            <a:r>
              <a:rPr lang="en-US" dirty="0" err="1"/>
              <a:t>reviewText</a:t>
            </a:r>
            <a:r>
              <a:rPr lang="en-US" dirty="0"/>
              <a:t>: Text review of book</a:t>
            </a:r>
          </a:p>
          <a:p>
            <a:pPr lvl="1"/>
            <a:r>
              <a:rPr lang="en-US" dirty="0" err="1"/>
              <a:t>reviewTime</a:t>
            </a:r>
            <a:r>
              <a:rPr lang="en-US" dirty="0"/>
              <a:t>: Date of the review</a:t>
            </a:r>
          </a:p>
          <a:p>
            <a:pPr lvl="1"/>
            <a:r>
              <a:rPr lang="en-US" dirty="0" err="1"/>
              <a:t>reviewerID</a:t>
            </a:r>
            <a:r>
              <a:rPr lang="en-US" dirty="0"/>
              <a:t>: Unique user ID for review</a:t>
            </a:r>
          </a:p>
          <a:p>
            <a:pPr lvl="1"/>
            <a:r>
              <a:rPr lang="en-US" dirty="0" err="1"/>
              <a:t>reviewerName</a:t>
            </a:r>
            <a:r>
              <a:rPr lang="en-US" dirty="0"/>
              <a:t>: Name of the reviewer</a:t>
            </a:r>
          </a:p>
          <a:p>
            <a:pPr lvl="1"/>
            <a:r>
              <a:rPr lang="en-US" dirty="0"/>
              <a:t>Summary: Brief synopsis of review</a:t>
            </a:r>
          </a:p>
          <a:p>
            <a:pPr marL="0" indent="0">
              <a:buNone/>
            </a:pPr>
            <a:endParaRPr lang="en-US" sz="1800" dirty="0"/>
          </a:p>
          <a:p>
            <a:r>
              <a:rPr lang="en-US" dirty="0"/>
              <a:t>Dataset compiled utilizing </a:t>
            </a:r>
            <a:r>
              <a:rPr lang="en-US" dirty="0" err="1"/>
              <a:t>webscraper</a:t>
            </a:r>
            <a:r>
              <a:rPr lang="en-US" dirty="0"/>
              <a:t> for book reviews from Amazon.com</a:t>
            </a:r>
          </a:p>
        </p:txBody>
      </p:sp>
      <p:pic>
        <p:nvPicPr>
          <p:cNvPr id="3" name="Picture 2">
            <a:extLst>
              <a:ext uri="{FF2B5EF4-FFF2-40B4-BE49-F238E27FC236}">
                <a16:creationId xmlns:a16="http://schemas.microsoft.com/office/drawing/2014/main" id="{D329330D-487A-C61A-7A9F-0130FBD83329}"/>
              </a:ext>
            </a:extLst>
          </p:cNvPr>
          <p:cNvPicPr>
            <a:picLocks noChangeAspect="1"/>
          </p:cNvPicPr>
          <p:nvPr/>
        </p:nvPicPr>
        <p:blipFill>
          <a:blip r:embed="rId4"/>
          <a:stretch>
            <a:fillRect/>
          </a:stretch>
        </p:blipFill>
        <p:spPr>
          <a:xfrm>
            <a:off x="328909" y="3097161"/>
            <a:ext cx="4547881" cy="2861326"/>
          </a:xfrm>
          <a:prstGeom prst="rect">
            <a:avLst/>
          </a:prstGeom>
        </p:spPr>
      </p:pic>
      <p:pic>
        <p:nvPicPr>
          <p:cNvPr id="2" name="Recorded Sound">
            <a:hlinkClick r:id="" action="ppaction://media"/>
            <a:extLst>
              <a:ext uri="{FF2B5EF4-FFF2-40B4-BE49-F238E27FC236}">
                <a16:creationId xmlns:a16="http://schemas.microsoft.com/office/drawing/2014/main" id="{237A5FA6-066A-1A9D-F7DD-EE2FDB1C95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23102" y="6361470"/>
            <a:ext cx="487363" cy="487363"/>
          </a:xfrm>
          <a:prstGeom prst="rect">
            <a:avLst/>
          </a:prstGeom>
        </p:spPr>
      </p:pic>
    </p:spTree>
    <p:extLst>
      <p:ext uri="{BB962C8B-B14F-4D97-AF65-F5344CB8AC3E}">
        <p14:creationId xmlns:p14="http://schemas.microsoft.com/office/powerpoint/2010/main" val="1894571480"/>
      </p:ext>
    </p:extLst>
  </p:cSld>
  <p:clrMapOvr>
    <a:masterClrMapping/>
  </p:clrMapOvr>
  <mc:AlternateContent xmlns:mc="http://schemas.openxmlformats.org/markup-compatibility/2006" xmlns:p14="http://schemas.microsoft.com/office/powerpoint/2010/main">
    <mc:Choice Requires="p14">
      <p:transition spd="slow" p14:dur="2000" advTm="83648"/>
    </mc:Choice>
    <mc:Fallback xmlns="">
      <p:transition spd="slow" advTm="83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8833-B5B5-492D-8A2F-9E362B88E9FC}"/>
              </a:ext>
            </a:extLst>
          </p:cNvPr>
          <p:cNvSpPr>
            <a:spLocks noGrp="1"/>
          </p:cNvSpPr>
          <p:nvPr>
            <p:ph type="title"/>
          </p:nvPr>
        </p:nvSpPr>
        <p:spPr>
          <a:xfrm>
            <a:off x="758952" y="758952"/>
            <a:ext cx="3831336" cy="2670048"/>
          </a:xfrm>
        </p:spPr>
        <p:txBody>
          <a:bodyPr/>
          <a:lstStyle/>
          <a:p>
            <a:r>
              <a:rPr lang="en-US" dirty="0"/>
              <a:t>Data Cleaning</a:t>
            </a:r>
          </a:p>
        </p:txBody>
      </p:sp>
      <p:sp>
        <p:nvSpPr>
          <p:cNvPr id="3" name="Content Placeholder 2">
            <a:extLst>
              <a:ext uri="{FF2B5EF4-FFF2-40B4-BE49-F238E27FC236}">
                <a16:creationId xmlns:a16="http://schemas.microsoft.com/office/drawing/2014/main" id="{366558A3-7C11-4B3A-8090-649F8E8D106D}"/>
              </a:ext>
            </a:extLst>
          </p:cNvPr>
          <p:cNvSpPr>
            <a:spLocks noGrp="1"/>
          </p:cNvSpPr>
          <p:nvPr>
            <p:ph idx="1"/>
          </p:nvPr>
        </p:nvSpPr>
        <p:spPr>
          <a:xfrm>
            <a:off x="5012871" y="758951"/>
            <a:ext cx="6417129" cy="5952092"/>
          </a:xfrm>
        </p:spPr>
        <p:txBody>
          <a:bodyPr>
            <a:normAutofit lnSpcReduction="10000"/>
          </a:bodyPr>
          <a:lstStyle/>
          <a:p>
            <a:r>
              <a:rPr lang="en-US" dirty="0"/>
              <a:t>Pipeline Functions Developed:</a:t>
            </a:r>
          </a:p>
          <a:p>
            <a:pPr marL="468630" lvl="1" indent="-285750">
              <a:buFontTx/>
              <a:buChar char="-"/>
            </a:pPr>
            <a:r>
              <a:rPr lang="en-US" dirty="0" err="1"/>
              <a:t>remove_stop</a:t>
            </a:r>
            <a:r>
              <a:rPr lang="en-US" dirty="0"/>
              <a:t>: removes </a:t>
            </a:r>
            <a:r>
              <a:rPr lang="en-US" dirty="0" err="1"/>
              <a:t>stopwords</a:t>
            </a:r>
            <a:r>
              <a:rPr lang="en-US" dirty="0"/>
              <a:t> based on tokens</a:t>
            </a:r>
          </a:p>
          <a:p>
            <a:pPr marL="468630" lvl="1" indent="-285750">
              <a:buFontTx/>
              <a:buChar char="-"/>
            </a:pPr>
            <a:r>
              <a:rPr lang="en-US" dirty="0" err="1"/>
              <a:t>remove_punctuation</a:t>
            </a:r>
            <a:r>
              <a:rPr lang="en-US" dirty="0"/>
              <a:t>: removed punctuation from </a:t>
            </a:r>
            <a:r>
              <a:rPr lang="en-US" dirty="0" err="1"/>
              <a:t>reviewText</a:t>
            </a:r>
            <a:endParaRPr lang="en-US" dirty="0"/>
          </a:p>
          <a:p>
            <a:pPr marL="468630" lvl="1" indent="-285750">
              <a:buFontTx/>
              <a:buChar char="-"/>
            </a:pPr>
            <a:r>
              <a:rPr lang="en-US" dirty="0"/>
              <a:t>Tokenize: splitting on whitespace rather than the book’s tokenize function. </a:t>
            </a:r>
          </a:p>
          <a:p>
            <a:pPr marL="468630" lvl="1" indent="-285750">
              <a:buFontTx/>
              <a:buChar char="-"/>
            </a:pPr>
            <a:r>
              <a:rPr lang="en-US" dirty="0"/>
              <a:t>Prepare: prepare the dataset, used on </a:t>
            </a:r>
            <a:r>
              <a:rPr lang="en-US" dirty="0" err="1"/>
              <a:t>reviewText</a:t>
            </a:r>
            <a:r>
              <a:rPr lang="en-US" dirty="0"/>
              <a:t> to populate tokens column</a:t>
            </a:r>
          </a:p>
          <a:p>
            <a:pPr marL="468630" lvl="1" indent="-285750">
              <a:buFontTx/>
              <a:buChar char="-"/>
            </a:pPr>
            <a:r>
              <a:rPr lang="en-US" dirty="0" err="1"/>
              <a:t>str.lower</a:t>
            </a:r>
            <a:r>
              <a:rPr lang="en-US" dirty="0"/>
              <a:t>: convert text to lowercase</a:t>
            </a:r>
          </a:p>
          <a:p>
            <a:r>
              <a:rPr lang="en-US" dirty="0"/>
              <a:t>Pipeline:</a:t>
            </a:r>
          </a:p>
          <a:p>
            <a:pPr marL="468630" lvl="1" indent="-285750">
              <a:buFontTx/>
              <a:buChar char="-"/>
            </a:pPr>
            <a:r>
              <a:rPr lang="en-US" dirty="0"/>
              <a:t>[</a:t>
            </a:r>
            <a:r>
              <a:rPr lang="en-US" dirty="0" err="1"/>
              <a:t>str.lower</a:t>
            </a:r>
            <a:r>
              <a:rPr lang="en-US" dirty="0"/>
              <a:t>, </a:t>
            </a:r>
            <a:r>
              <a:rPr lang="en-US" dirty="0" err="1"/>
              <a:t>remove_punctuation</a:t>
            </a:r>
            <a:r>
              <a:rPr lang="en-US" dirty="0"/>
              <a:t>, tokenize, </a:t>
            </a:r>
            <a:r>
              <a:rPr lang="en-US" dirty="0" err="1"/>
              <a:t>remove_stop</a:t>
            </a:r>
            <a:r>
              <a:rPr lang="en-US" dirty="0"/>
              <a:t>] </a:t>
            </a:r>
          </a:p>
          <a:p>
            <a:r>
              <a:rPr lang="en-US" dirty="0"/>
              <a:t>Cleaned Data Descriptive Statistics:</a:t>
            </a:r>
          </a:p>
          <a:p>
            <a:pPr marL="468630" lvl="1" indent="-285750">
              <a:buFontTx/>
              <a:buChar char="-"/>
            </a:pPr>
            <a:r>
              <a:rPr lang="en-US" dirty="0"/>
              <a:t>4494744 tokens in the data</a:t>
            </a:r>
          </a:p>
          <a:p>
            <a:pPr marL="468630" lvl="1" indent="-285750">
              <a:buFontTx/>
              <a:buChar char="-"/>
            </a:pPr>
            <a:r>
              <a:rPr lang="en-US" dirty="0"/>
              <a:t>38 unique tokens in the data</a:t>
            </a:r>
          </a:p>
          <a:p>
            <a:pPr marL="468630" lvl="1" indent="-285750">
              <a:buFontTx/>
              <a:buChar char="-"/>
            </a:pPr>
            <a:r>
              <a:rPr lang="en-US" dirty="0"/>
              <a:t>4494744 characters in the data</a:t>
            </a:r>
          </a:p>
          <a:p>
            <a:pPr marL="468630" lvl="1" indent="-285750">
              <a:buFontTx/>
              <a:buChar char="-"/>
            </a:pPr>
            <a:r>
              <a:rPr lang="en-US" dirty="0"/>
              <a:t>0 lexical diversity in the data</a:t>
            </a:r>
          </a:p>
          <a:p>
            <a:pPr marL="468630" lvl="1" indent="-285750">
              <a:buFontTx/>
              <a:buChar char="-"/>
            </a:pPr>
            <a:endParaRPr lang="en-US" dirty="0"/>
          </a:p>
        </p:txBody>
      </p:sp>
      <p:pic>
        <p:nvPicPr>
          <p:cNvPr id="4" name="Recorded Sound">
            <a:hlinkClick r:id="" action="ppaction://media"/>
            <a:extLst>
              <a:ext uri="{FF2B5EF4-FFF2-40B4-BE49-F238E27FC236}">
                <a16:creationId xmlns:a16="http://schemas.microsoft.com/office/drawing/2014/main" id="{CCBFB42E-F7BF-FFB2-DD16-437ED5E88F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308309" y="6356641"/>
            <a:ext cx="487363" cy="487363"/>
          </a:xfrm>
          <a:prstGeom prst="rect">
            <a:avLst/>
          </a:prstGeom>
        </p:spPr>
      </p:pic>
    </p:spTree>
    <p:extLst>
      <p:ext uri="{BB962C8B-B14F-4D97-AF65-F5344CB8AC3E}">
        <p14:creationId xmlns:p14="http://schemas.microsoft.com/office/powerpoint/2010/main" val="3499291377"/>
      </p:ext>
    </p:extLst>
  </p:cSld>
  <p:clrMapOvr>
    <a:masterClrMapping/>
  </p:clrMapOvr>
  <mc:AlternateContent xmlns:mc="http://schemas.openxmlformats.org/markup-compatibility/2006" xmlns:p14="http://schemas.microsoft.com/office/powerpoint/2010/main">
    <mc:Choice Requires="p14">
      <p:transition spd="slow" p14:dur="2000" advTm="94840"/>
    </mc:Choice>
    <mc:Fallback xmlns="">
      <p:transition spd="slow" advTm="9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8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6DF8-C3A7-4EFB-A79D-5E9D4C167306}"/>
              </a:ext>
            </a:extLst>
          </p:cNvPr>
          <p:cNvSpPr>
            <a:spLocks noGrp="1"/>
          </p:cNvSpPr>
          <p:nvPr>
            <p:ph type="title"/>
          </p:nvPr>
        </p:nvSpPr>
        <p:spPr/>
        <p:txBody>
          <a:bodyPr/>
          <a:lstStyle/>
          <a:p>
            <a:r>
              <a:rPr lang="en-US"/>
              <a:t>Topic Model</a:t>
            </a:r>
            <a:endParaRPr lang="en-US" dirty="0"/>
          </a:p>
        </p:txBody>
      </p:sp>
      <p:sp>
        <p:nvSpPr>
          <p:cNvPr id="3" name="Content Placeholder 2">
            <a:extLst>
              <a:ext uri="{FF2B5EF4-FFF2-40B4-BE49-F238E27FC236}">
                <a16:creationId xmlns:a16="http://schemas.microsoft.com/office/drawing/2014/main" id="{09149EDF-7D23-4984-B4AC-E3F3269B1BD7}"/>
              </a:ext>
            </a:extLst>
          </p:cNvPr>
          <p:cNvSpPr>
            <a:spLocks noGrp="1"/>
          </p:cNvSpPr>
          <p:nvPr>
            <p:ph idx="1"/>
          </p:nvPr>
        </p:nvSpPr>
        <p:spPr>
          <a:xfrm>
            <a:off x="4947557" y="758951"/>
            <a:ext cx="6482443" cy="5408584"/>
          </a:xfrm>
        </p:spPr>
        <p:txBody>
          <a:bodyPr>
            <a:normAutofit fontScale="92500" lnSpcReduction="20000"/>
          </a:bodyPr>
          <a:lstStyle/>
          <a:p>
            <a:pPr marL="468630" lvl="1" indent="-285750">
              <a:buFont typeface="Arial" panose="020B0604020202020204" pitchFamily="34" charset="0"/>
              <a:buChar char="•"/>
            </a:pPr>
            <a:r>
              <a:rPr lang="en-US" i="0" dirty="0"/>
              <a:t>Team created a Topic Model using the following techniques:</a:t>
            </a:r>
          </a:p>
          <a:p>
            <a:pPr marL="468630" lvl="2" indent="-285750">
              <a:buFontTx/>
              <a:buChar char="-"/>
            </a:pPr>
            <a:r>
              <a:rPr lang="en-US" dirty="0"/>
              <a:t>NMF</a:t>
            </a:r>
          </a:p>
          <a:p>
            <a:pPr marL="468630" lvl="2" indent="-285750">
              <a:buFontTx/>
              <a:buChar char="-"/>
            </a:pPr>
            <a:r>
              <a:rPr lang="en-US" dirty="0"/>
              <a:t>SVD</a:t>
            </a:r>
          </a:p>
          <a:p>
            <a:pPr marL="468630" lvl="2" indent="-285750">
              <a:buFontTx/>
              <a:buChar char="-"/>
            </a:pPr>
            <a:r>
              <a:rPr lang="en-US" dirty="0"/>
              <a:t>LDA</a:t>
            </a:r>
          </a:p>
          <a:p>
            <a:pPr marL="468630" lvl="1" indent="-285750">
              <a:buFontTx/>
              <a:buChar char="-"/>
            </a:pPr>
            <a:endParaRPr lang="en-US" dirty="0"/>
          </a:p>
          <a:p>
            <a:pPr marL="525780" indent="-342900"/>
            <a:r>
              <a:rPr lang="en-US" dirty="0"/>
              <a:t>Topic Model Results:</a:t>
            </a:r>
          </a:p>
          <a:p>
            <a:pPr marL="525780" lvl="1" indent="-342900">
              <a:buFontTx/>
              <a:buChar char="-"/>
            </a:pPr>
            <a:r>
              <a:rPr lang="en-US" dirty="0"/>
              <a:t>Grouped by ratings: 1-5</a:t>
            </a:r>
          </a:p>
          <a:p>
            <a:pPr marL="525780" lvl="1" indent="-342900">
              <a:buFontTx/>
              <a:buChar char="-"/>
            </a:pPr>
            <a:r>
              <a:rPr lang="en-US" dirty="0"/>
              <a:t>NMF identified 5 topics</a:t>
            </a:r>
          </a:p>
          <a:p>
            <a:pPr marL="525780" lvl="1" indent="-342900">
              <a:buFontTx/>
              <a:buChar char="-"/>
            </a:pPr>
            <a:r>
              <a:rPr lang="en-US" dirty="0"/>
              <a:t>SVD identified 5 topics</a:t>
            </a:r>
          </a:p>
          <a:p>
            <a:pPr marL="525780" lvl="1" indent="-342900">
              <a:buFontTx/>
              <a:buChar char="-"/>
            </a:pPr>
            <a:r>
              <a:rPr lang="en-US" dirty="0"/>
              <a:t>LDA identified 10 topics</a:t>
            </a:r>
          </a:p>
          <a:p>
            <a:pPr lvl="1"/>
            <a:endParaRPr lang="en-US" dirty="0"/>
          </a:p>
          <a:p>
            <a:pPr marL="468630" lvl="1" indent="-285750">
              <a:buFont typeface="Arial" panose="020B0604020202020204" pitchFamily="34" charset="0"/>
              <a:buChar char="•"/>
            </a:pPr>
            <a:r>
              <a:rPr lang="en-US" dirty="0"/>
              <a:t>Conclusions: </a:t>
            </a:r>
          </a:p>
          <a:p>
            <a:pPr marL="468630" lvl="2" indent="-285750">
              <a:buFontTx/>
              <a:buChar char="-"/>
            </a:pPr>
            <a:r>
              <a:rPr lang="en-US" dirty="0"/>
              <a:t>Models had highest percentages for predicting ratings of 1 and 2 or 4 and 5 for each topic.</a:t>
            </a:r>
          </a:p>
          <a:p>
            <a:pPr marL="468630" lvl="2" indent="-285750">
              <a:buFontTx/>
              <a:buChar char="-"/>
            </a:pPr>
            <a:r>
              <a:rPr lang="en-US" dirty="0"/>
              <a:t>LDA model results highlighted to the left</a:t>
            </a:r>
          </a:p>
          <a:p>
            <a:pPr marL="468630" lvl="2" indent="-285750">
              <a:buFontTx/>
              <a:buChar char="-"/>
            </a:pPr>
            <a:endParaRPr lang="en-US" dirty="0"/>
          </a:p>
          <a:p>
            <a:pPr indent="0">
              <a:buNone/>
            </a:pPr>
            <a:endParaRPr lang="en-US" dirty="0"/>
          </a:p>
        </p:txBody>
      </p:sp>
      <p:pic>
        <p:nvPicPr>
          <p:cNvPr id="8" name="Picture 7">
            <a:extLst>
              <a:ext uri="{FF2B5EF4-FFF2-40B4-BE49-F238E27FC236}">
                <a16:creationId xmlns:a16="http://schemas.microsoft.com/office/drawing/2014/main" id="{9E7E6579-F7DC-85D8-E68C-30789503A718}"/>
              </a:ext>
            </a:extLst>
          </p:cNvPr>
          <p:cNvPicPr>
            <a:picLocks noChangeAspect="1"/>
          </p:cNvPicPr>
          <p:nvPr/>
        </p:nvPicPr>
        <p:blipFill>
          <a:blip r:embed="rId4"/>
          <a:stretch>
            <a:fillRect/>
          </a:stretch>
        </p:blipFill>
        <p:spPr>
          <a:xfrm>
            <a:off x="758952" y="2575421"/>
            <a:ext cx="2420476" cy="4117263"/>
          </a:xfrm>
          <a:prstGeom prst="rect">
            <a:avLst/>
          </a:prstGeom>
        </p:spPr>
      </p:pic>
      <p:pic>
        <p:nvPicPr>
          <p:cNvPr id="12" name="Audio 11">
            <a:hlinkClick r:id="" action="ppaction://media"/>
            <a:extLst>
              <a:ext uri="{FF2B5EF4-FFF2-40B4-BE49-F238E27FC236}">
                <a16:creationId xmlns:a16="http://schemas.microsoft.com/office/drawing/2014/main" id="{439492CD-2006-BE96-BD23-BFD0DCD0A3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06373766"/>
      </p:ext>
    </p:extLst>
  </p:cSld>
  <p:clrMapOvr>
    <a:masterClrMapping/>
  </p:clrMapOvr>
  <mc:AlternateContent xmlns:mc="http://schemas.openxmlformats.org/markup-compatibility/2006" xmlns:p14="http://schemas.microsoft.com/office/powerpoint/2010/main">
    <mc:Choice Requires="p14">
      <p:transition spd="slow" p14:dur="2000" advTm="63052"/>
    </mc:Choice>
    <mc:Fallback xmlns="">
      <p:transition spd="slow" advTm="63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A04E2F-97DF-8E74-9310-57127CD9DFC7}"/>
              </a:ext>
            </a:extLst>
          </p:cNvPr>
          <p:cNvPicPr>
            <a:picLocks noChangeAspect="1"/>
          </p:cNvPicPr>
          <p:nvPr/>
        </p:nvPicPr>
        <p:blipFill rotWithShape="1">
          <a:blip r:embed="rId4"/>
          <a:srcRect b="8907"/>
          <a:stretch/>
        </p:blipFill>
        <p:spPr>
          <a:xfrm>
            <a:off x="262857" y="1246123"/>
            <a:ext cx="5729955" cy="3834460"/>
          </a:xfrm>
          <a:prstGeom prst="rect">
            <a:avLst/>
          </a:prstGeom>
        </p:spPr>
      </p:pic>
      <p:pic>
        <p:nvPicPr>
          <p:cNvPr id="7" name="Picture 6">
            <a:extLst>
              <a:ext uri="{FF2B5EF4-FFF2-40B4-BE49-F238E27FC236}">
                <a16:creationId xmlns:a16="http://schemas.microsoft.com/office/drawing/2014/main" id="{C161F044-9034-7BB7-3F6E-BD3BE700A61A}"/>
              </a:ext>
            </a:extLst>
          </p:cNvPr>
          <p:cNvPicPr>
            <a:picLocks noChangeAspect="1"/>
          </p:cNvPicPr>
          <p:nvPr/>
        </p:nvPicPr>
        <p:blipFill>
          <a:blip r:embed="rId5"/>
          <a:stretch>
            <a:fillRect/>
          </a:stretch>
        </p:blipFill>
        <p:spPr>
          <a:xfrm>
            <a:off x="6199189" y="1246123"/>
            <a:ext cx="5729956" cy="3834460"/>
          </a:xfrm>
          <a:prstGeom prst="rect">
            <a:avLst/>
          </a:prstGeom>
        </p:spPr>
      </p:pic>
      <p:pic>
        <p:nvPicPr>
          <p:cNvPr id="9" name="Audio 8">
            <a:hlinkClick r:id="" action="ppaction://media"/>
            <a:extLst>
              <a:ext uri="{FF2B5EF4-FFF2-40B4-BE49-F238E27FC236}">
                <a16:creationId xmlns:a16="http://schemas.microsoft.com/office/drawing/2014/main" id="{4EA74032-AE02-5742-9902-2B4792F3E7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50211996"/>
      </p:ext>
    </p:extLst>
  </p:cSld>
  <p:clrMapOvr>
    <a:masterClrMapping/>
  </p:clrMapOvr>
  <mc:AlternateContent xmlns:mc="http://schemas.openxmlformats.org/markup-compatibility/2006" xmlns:p14="http://schemas.microsoft.com/office/powerpoint/2010/main">
    <mc:Choice Requires="p14">
      <p:transition spd="slow" p14:dur="2000" advTm="36458"/>
    </mc:Choice>
    <mc:Fallback xmlns="">
      <p:transition spd="slow" advTm="36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6DF8-C3A7-4EFB-A79D-5E9D4C167306}"/>
              </a:ext>
            </a:extLst>
          </p:cNvPr>
          <p:cNvSpPr>
            <a:spLocks noGrp="1"/>
          </p:cNvSpPr>
          <p:nvPr>
            <p:ph type="title"/>
          </p:nvPr>
        </p:nvSpPr>
        <p:spPr>
          <a:xfrm>
            <a:off x="758952" y="758952"/>
            <a:ext cx="4284996" cy="4754880"/>
          </a:xfrm>
        </p:spPr>
        <p:txBody>
          <a:bodyPr/>
          <a:lstStyle/>
          <a:p>
            <a:r>
              <a:rPr lang="en-US" dirty="0"/>
              <a:t>Classification Model</a:t>
            </a:r>
          </a:p>
        </p:txBody>
      </p:sp>
      <p:sp>
        <p:nvSpPr>
          <p:cNvPr id="7" name="Content Placeholder 2">
            <a:extLst>
              <a:ext uri="{FF2B5EF4-FFF2-40B4-BE49-F238E27FC236}">
                <a16:creationId xmlns:a16="http://schemas.microsoft.com/office/drawing/2014/main" id="{9DE7BBA0-D287-257B-727F-0F034CF7DA2F}"/>
              </a:ext>
            </a:extLst>
          </p:cNvPr>
          <p:cNvSpPr>
            <a:spLocks noGrp="1"/>
          </p:cNvSpPr>
          <p:nvPr>
            <p:ph idx="1"/>
          </p:nvPr>
        </p:nvSpPr>
        <p:spPr>
          <a:xfrm>
            <a:off x="5184648" y="758952"/>
            <a:ext cx="6245352" cy="4754880"/>
          </a:xfrm>
        </p:spPr>
        <p:txBody>
          <a:bodyPr/>
          <a:lstStyle/>
          <a:p>
            <a:pPr marL="468630" indent="-285750"/>
            <a:r>
              <a:rPr lang="en-US" i="0" dirty="0"/>
              <a:t>Team created a Classification Model using the following techniques:</a:t>
            </a:r>
          </a:p>
          <a:p>
            <a:pPr marL="468630" lvl="1" indent="-285750">
              <a:buFontTx/>
              <a:buChar char="-"/>
            </a:pPr>
            <a:r>
              <a:rPr lang="en-US" dirty="0"/>
              <a:t>Naïve Bayes (main)</a:t>
            </a:r>
          </a:p>
          <a:p>
            <a:pPr marL="468630" lvl="1" indent="-285750">
              <a:buFontTx/>
              <a:buChar char="-"/>
            </a:pPr>
            <a:r>
              <a:rPr lang="en-US" dirty="0"/>
              <a:t>Logistic Regression</a:t>
            </a:r>
          </a:p>
          <a:p>
            <a:pPr marL="468630" lvl="1" indent="-285750">
              <a:buFontTx/>
              <a:buChar char="-"/>
            </a:pPr>
            <a:r>
              <a:rPr lang="en-US" dirty="0"/>
              <a:t>SVC</a:t>
            </a:r>
          </a:p>
          <a:p>
            <a:pPr marL="468630" lvl="1" indent="-285750">
              <a:buFontTx/>
              <a:buChar char="-"/>
            </a:pPr>
            <a:r>
              <a:rPr lang="en-US" dirty="0"/>
              <a:t>First grouped based on Rating:</a:t>
            </a:r>
          </a:p>
          <a:p>
            <a:pPr marL="468630" lvl="1" indent="-285750">
              <a:buFontTx/>
              <a:buChar char="-"/>
            </a:pPr>
            <a:endParaRPr lang="en-US" dirty="0"/>
          </a:p>
          <a:p>
            <a:pPr marL="468630" lvl="1" indent="-285750">
              <a:buFontTx/>
              <a:buChar char="-"/>
            </a:pPr>
            <a:endParaRPr lang="en-US" dirty="0"/>
          </a:p>
          <a:p>
            <a:pPr marL="525780" indent="-342900"/>
            <a:r>
              <a:rPr lang="en-US" dirty="0"/>
              <a:t>Topic Model Results:</a:t>
            </a:r>
          </a:p>
          <a:p>
            <a:pPr marL="525780" indent="-342900">
              <a:buFontTx/>
              <a:buChar char="-"/>
            </a:pPr>
            <a:r>
              <a:rPr lang="en-US" sz="1800" i="1" dirty="0"/>
              <a:t>Accuracy highest for Naïve Bayes model, roughly 91%</a:t>
            </a:r>
          </a:p>
          <a:p>
            <a:pPr marL="525780" indent="-342900">
              <a:buFontTx/>
              <a:buChar char="-"/>
            </a:pPr>
            <a:endParaRPr lang="en-US" dirty="0"/>
          </a:p>
          <a:p>
            <a:pPr indent="0">
              <a:buNone/>
            </a:pPr>
            <a:endParaRPr lang="en-US" dirty="0"/>
          </a:p>
        </p:txBody>
      </p:sp>
      <p:pic>
        <p:nvPicPr>
          <p:cNvPr id="4" name="Audio 9">
            <a:hlinkClick r:id="" action="ppaction://media"/>
            <a:extLst>
              <a:ext uri="{FF2B5EF4-FFF2-40B4-BE49-F238E27FC236}">
                <a16:creationId xmlns:a16="http://schemas.microsoft.com/office/drawing/2014/main" id="{7CEC1674-4058-BAEC-A624-3EF06E69696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858000"/>
            <a:ext cx="609600" cy="609600"/>
          </a:xfrm>
          <a:prstGeom prst="rect">
            <a:avLst/>
          </a:prstGeom>
        </p:spPr>
      </p:pic>
      <p:pic>
        <p:nvPicPr>
          <p:cNvPr id="5" name="Picture 4">
            <a:extLst>
              <a:ext uri="{FF2B5EF4-FFF2-40B4-BE49-F238E27FC236}">
                <a16:creationId xmlns:a16="http://schemas.microsoft.com/office/drawing/2014/main" id="{9A007936-5077-BEBA-7E10-8688B0F07CA5}"/>
              </a:ext>
            </a:extLst>
          </p:cNvPr>
          <p:cNvPicPr>
            <a:picLocks noChangeAspect="1"/>
          </p:cNvPicPr>
          <p:nvPr/>
        </p:nvPicPr>
        <p:blipFill>
          <a:blip r:embed="rId5"/>
          <a:stretch>
            <a:fillRect/>
          </a:stretch>
        </p:blipFill>
        <p:spPr>
          <a:xfrm>
            <a:off x="506227" y="2727344"/>
            <a:ext cx="4537721" cy="3223289"/>
          </a:xfrm>
          <a:prstGeom prst="rect">
            <a:avLst/>
          </a:prstGeom>
        </p:spPr>
      </p:pic>
    </p:spTree>
    <p:extLst>
      <p:ext uri="{BB962C8B-B14F-4D97-AF65-F5344CB8AC3E}">
        <p14:creationId xmlns:p14="http://schemas.microsoft.com/office/powerpoint/2010/main" val="1894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82B5C-7FBC-4B5E-A2FD-FA09B1AEE186}"/>
              </a:ext>
            </a:extLst>
          </p:cNvPr>
          <p:cNvSpPr>
            <a:spLocks noGrp="1"/>
          </p:cNvSpPr>
          <p:nvPr>
            <p:ph type="title"/>
          </p:nvPr>
        </p:nvSpPr>
        <p:spPr/>
        <p:txBody>
          <a:bodyPr/>
          <a:lstStyle/>
          <a:p>
            <a:r>
              <a:rPr lang="en-US" dirty="0"/>
              <a:t>Conclusion</a:t>
            </a:r>
            <a:br>
              <a:rPr lang="en-US" dirty="0"/>
            </a:br>
            <a:r>
              <a:rPr lang="en-US" dirty="0"/>
              <a:t>and </a:t>
            </a:r>
            <a:br>
              <a:rPr lang="en-US" dirty="0"/>
            </a:br>
            <a:r>
              <a:rPr lang="en-US" dirty="0"/>
              <a:t>Next Steps</a:t>
            </a:r>
          </a:p>
        </p:txBody>
      </p:sp>
      <p:sp>
        <p:nvSpPr>
          <p:cNvPr id="3" name="Content Placeholder 2">
            <a:extLst>
              <a:ext uri="{FF2B5EF4-FFF2-40B4-BE49-F238E27FC236}">
                <a16:creationId xmlns:a16="http://schemas.microsoft.com/office/drawing/2014/main" id="{45B3D4BC-EFC4-4BF9-95A9-E651EC5FEF79}"/>
              </a:ext>
            </a:extLst>
          </p:cNvPr>
          <p:cNvSpPr>
            <a:spLocks noGrp="1"/>
          </p:cNvSpPr>
          <p:nvPr>
            <p:ph idx="1"/>
          </p:nvPr>
        </p:nvSpPr>
        <p:spPr/>
        <p:txBody>
          <a:bodyPr/>
          <a:lstStyle/>
          <a:p>
            <a:r>
              <a:rPr lang="en-US" dirty="0"/>
              <a:t>Future Opportunities:</a:t>
            </a:r>
          </a:p>
          <a:p>
            <a:pPr marL="468630" lvl="1" indent="-285750">
              <a:buFontTx/>
              <a:buChar char="-"/>
            </a:pPr>
            <a:r>
              <a:rPr lang="en-US" dirty="0"/>
              <a:t>Cleaning worked well on initial dataset , room for expanding</a:t>
            </a:r>
          </a:p>
          <a:p>
            <a:pPr marL="468630" lvl="1" indent="-285750">
              <a:buFontTx/>
              <a:buChar char="-"/>
            </a:pPr>
            <a:r>
              <a:rPr lang="en-US" dirty="0"/>
              <a:t>Further developing web scraper to pull book reviews from Google Books, NY Times, NPR, and Goodreads</a:t>
            </a:r>
          </a:p>
          <a:p>
            <a:pPr lvl="1"/>
            <a:endParaRPr lang="en-US" dirty="0"/>
          </a:p>
          <a:p>
            <a:pPr marL="468630" lvl="1" indent="-285750">
              <a:buFont typeface="Arial" panose="020B0604020202020204" pitchFamily="34" charset="0"/>
              <a:buChar char="•"/>
            </a:pPr>
            <a:r>
              <a:rPr lang="en-US" dirty="0"/>
              <a:t>Classification Model Accuracy</a:t>
            </a:r>
          </a:p>
          <a:p>
            <a:pPr marL="468630" lvl="2" indent="-285750">
              <a:buFontTx/>
              <a:buChar char="-"/>
            </a:pPr>
            <a:r>
              <a:rPr lang="en-US" dirty="0"/>
              <a:t>Model accuracy was good, but </a:t>
            </a:r>
            <a:r>
              <a:rPr lang="en-US"/>
              <a:t>could also be better</a:t>
            </a:r>
            <a:endParaRPr lang="en-US" dirty="0"/>
          </a:p>
          <a:p>
            <a:pPr marL="468630" lvl="2" indent="-285750">
              <a:buFontTx/>
              <a:buChar char="-"/>
            </a:pPr>
            <a:r>
              <a:rPr lang="en-US" dirty="0"/>
              <a:t>The team could try different data cleaning techniques</a:t>
            </a:r>
          </a:p>
          <a:p>
            <a:pPr marL="468630" lvl="2" indent="-285750">
              <a:buFontTx/>
              <a:buChar char="-"/>
            </a:pPr>
            <a:r>
              <a:rPr lang="en-US" dirty="0"/>
              <a:t>Utilize the model on a different dataset scraped from a site above to analyze accuracy</a:t>
            </a:r>
          </a:p>
          <a:p>
            <a:pPr marL="468630" lvl="2" indent="-285750">
              <a:buFontTx/>
              <a:buChar char="-"/>
            </a:pPr>
            <a:r>
              <a:rPr lang="en-US" dirty="0"/>
              <a:t>Look at other classification techniques besides Naïve Bayes</a:t>
            </a:r>
          </a:p>
        </p:txBody>
      </p:sp>
      <p:pic>
        <p:nvPicPr>
          <p:cNvPr id="4" name="Recorded Sound">
            <a:hlinkClick r:id="" action="ppaction://media"/>
            <a:extLst>
              <a:ext uri="{FF2B5EF4-FFF2-40B4-BE49-F238E27FC236}">
                <a16:creationId xmlns:a16="http://schemas.microsoft.com/office/drawing/2014/main" id="{65F6C146-AE3F-B901-ADC0-8B1C913BF0B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345631" y="6300950"/>
            <a:ext cx="487363" cy="487363"/>
          </a:xfrm>
          <a:prstGeom prst="rect">
            <a:avLst/>
          </a:prstGeom>
        </p:spPr>
      </p:pic>
    </p:spTree>
    <p:extLst>
      <p:ext uri="{BB962C8B-B14F-4D97-AF65-F5344CB8AC3E}">
        <p14:creationId xmlns:p14="http://schemas.microsoft.com/office/powerpoint/2010/main" val="1394271382"/>
      </p:ext>
    </p:extLst>
  </p:cSld>
  <p:clrMapOvr>
    <a:masterClrMapping/>
  </p:clrMapOvr>
  <mc:AlternateContent xmlns:mc="http://schemas.openxmlformats.org/markup-compatibility/2006" xmlns:p14="http://schemas.microsoft.com/office/powerpoint/2010/main">
    <mc:Choice Requires="p14">
      <p:transition spd="slow" p14:dur="2000" advTm="88617"/>
    </mc:Choice>
    <mc:Fallback xmlns="">
      <p:transition spd="slow" advTm="88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Rectangle 75">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Thinkful and the University of San Diego Partner to Train a New Generation  of Tech Talent">
            <a:extLst>
              <a:ext uri="{FF2B5EF4-FFF2-40B4-BE49-F238E27FC236}">
                <a16:creationId xmlns:a16="http://schemas.microsoft.com/office/drawing/2014/main" id="{7D35E916-57B6-46C5-AF81-6E3211C9C1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34410" y="764275"/>
            <a:ext cx="8923180" cy="5019289"/>
          </a:xfrm>
          <a:prstGeom prst="rect">
            <a:avLst/>
          </a:prstGeom>
          <a:noFill/>
          <a:extLst>
            <a:ext uri="{909E8E84-426E-40DD-AFC4-6F175D3DCCD1}">
              <a14:hiddenFill xmlns:a14="http://schemas.microsoft.com/office/drawing/2010/main">
                <a:solidFill>
                  <a:srgbClr val="FFFFFF"/>
                </a:solidFill>
              </a14:hiddenFill>
            </a:ext>
          </a:extLst>
        </p:spPr>
      </p:pic>
      <p:sp>
        <p:nvSpPr>
          <p:cNvPr id="2058"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2442485560"/>
      </p:ext>
    </p:extLst>
  </p:cSld>
  <p:clrMapOvr>
    <a:masterClrMapping/>
  </p:clrMapOvr>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otalTime>4410</TotalTime>
  <Words>438</Words>
  <Application>Microsoft Office PowerPoint</Application>
  <PresentationFormat>Widescreen</PresentationFormat>
  <Paragraphs>70</Paragraphs>
  <Slides>9</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Avenir Next LT Pro</vt:lpstr>
      <vt:lpstr>Sitka Banner</vt:lpstr>
      <vt:lpstr>HeadlinesVTI</vt:lpstr>
      <vt:lpstr>Text Analysis Amazon Kindle Reviews </vt:lpstr>
      <vt:lpstr>Introduction / Problem Statement</vt:lpstr>
      <vt:lpstr>Data Exploration</vt:lpstr>
      <vt:lpstr>Data Cleaning</vt:lpstr>
      <vt:lpstr>Topic Model</vt:lpstr>
      <vt:lpstr>PowerPoint Presentation</vt:lpstr>
      <vt:lpstr>Classification Model</vt:lpstr>
      <vt:lpstr>Conclusion and  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Reviews Presentation</dc:title>
  <dc:creator>Jack McCullers</dc:creator>
  <cp:lastModifiedBy>Tristan Demond</cp:lastModifiedBy>
  <cp:revision>5</cp:revision>
  <dcterms:created xsi:type="dcterms:W3CDTF">2021-08-14T01:47:34Z</dcterms:created>
  <dcterms:modified xsi:type="dcterms:W3CDTF">2022-06-28T03:19:15Z</dcterms:modified>
</cp:coreProperties>
</file>